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9" r:id="rId3"/>
    <p:sldId id="265" r:id="rId4"/>
    <p:sldId id="263" r:id="rId5"/>
    <p:sldId id="264" r:id="rId6"/>
    <p:sldId id="260" r:id="rId7"/>
    <p:sldId id="261"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p:scale>
          <a:sx n="68" d="100"/>
          <a:sy n="68" d="100"/>
        </p:scale>
        <p:origin x="816" y="21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1AEB2B2-775A-498D-96BD-240F894F7D48}" type="datetimeFigureOut">
              <a:rPr lang="en-US" smtClean="0"/>
              <a:t>5/17/2017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1E6580-B9EC-43B6-BB55-B540F6816EEC}" type="slidenum">
              <a:rPr lang="en-US" smtClean="0"/>
              <a:t>‹#›</a:t>
            </a:fld>
            <a:endParaRPr lang="en-US"/>
          </a:p>
        </p:txBody>
      </p:sp>
    </p:spTree>
    <p:extLst>
      <p:ext uri="{BB962C8B-B14F-4D97-AF65-F5344CB8AC3E}">
        <p14:creationId xmlns:p14="http://schemas.microsoft.com/office/powerpoint/2010/main" val="22592129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1AEB2B2-775A-498D-96BD-240F894F7D48}" type="datetimeFigureOut">
              <a:rPr lang="en-US" smtClean="0"/>
              <a:t>5/17/2017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1E6580-B9EC-43B6-BB55-B540F6816EEC}" type="slidenum">
              <a:rPr lang="en-US" smtClean="0"/>
              <a:t>‹#›</a:t>
            </a:fld>
            <a:endParaRPr lang="en-US"/>
          </a:p>
        </p:txBody>
      </p:sp>
    </p:spTree>
    <p:extLst>
      <p:ext uri="{BB962C8B-B14F-4D97-AF65-F5344CB8AC3E}">
        <p14:creationId xmlns:p14="http://schemas.microsoft.com/office/powerpoint/2010/main" val="27616831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1AEB2B2-775A-498D-96BD-240F894F7D48}" type="datetimeFigureOut">
              <a:rPr lang="en-US" smtClean="0"/>
              <a:t>5/17/2017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1E6580-B9EC-43B6-BB55-B540F6816EEC}" type="slidenum">
              <a:rPr lang="en-US" smtClean="0"/>
              <a:t>‹#›</a:t>
            </a:fld>
            <a:endParaRPr lang="en-US"/>
          </a:p>
        </p:txBody>
      </p:sp>
    </p:spTree>
    <p:extLst>
      <p:ext uri="{BB962C8B-B14F-4D97-AF65-F5344CB8AC3E}">
        <p14:creationId xmlns:p14="http://schemas.microsoft.com/office/powerpoint/2010/main" val="24443417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1AEB2B2-775A-498D-96BD-240F894F7D48}" type="datetimeFigureOut">
              <a:rPr lang="en-US" smtClean="0"/>
              <a:t>5/17/2017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1E6580-B9EC-43B6-BB55-B540F6816EEC}" type="slidenum">
              <a:rPr lang="en-US" smtClean="0"/>
              <a:t>‹#›</a:t>
            </a:fld>
            <a:endParaRPr lang="en-US"/>
          </a:p>
        </p:txBody>
      </p:sp>
    </p:spTree>
    <p:extLst>
      <p:ext uri="{BB962C8B-B14F-4D97-AF65-F5344CB8AC3E}">
        <p14:creationId xmlns:p14="http://schemas.microsoft.com/office/powerpoint/2010/main" val="31630479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1AEB2B2-775A-498D-96BD-240F894F7D48}" type="datetimeFigureOut">
              <a:rPr lang="en-US" smtClean="0"/>
              <a:t>5/17/2017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1E6580-B9EC-43B6-BB55-B540F6816EEC}" type="slidenum">
              <a:rPr lang="en-US" smtClean="0"/>
              <a:t>‹#›</a:t>
            </a:fld>
            <a:endParaRPr lang="en-US"/>
          </a:p>
        </p:txBody>
      </p:sp>
    </p:spTree>
    <p:extLst>
      <p:ext uri="{BB962C8B-B14F-4D97-AF65-F5344CB8AC3E}">
        <p14:creationId xmlns:p14="http://schemas.microsoft.com/office/powerpoint/2010/main" val="10803151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1AEB2B2-775A-498D-96BD-240F894F7D48}" type="datetimeFigureOut">
              <a:rPr lang="en-US" smtClean="0"/>
              <a:t>5/17/2017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81E6580-B9EC-43B6-BB55-B540F6816EEC}" type="slidenum">
              <a:rPr lang="en-US" smtClean="0"/>
              <a:t>‹#›</a:t>
            </a:fld>
            <a:endParaRPr lang="en-US"/>
          </a:p>
        </p:txBody>
      </p:sp>
    </p:spTree>
    <p:extLst>
      <p:ext uri="{BB962C8B-B14F-4D97-AF65-F5344CB8AC3E}">
        <p14:creationId xmlns:p14="http://schemas.microsoft.com/office/powerpoint/2010/main" val="9145083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1AEB2B2-775A-498D-96BD-240F894F7D48}" type="datetimeFigureOut">
              <a:rPr lang="en-US" smtClean="0"/>
              <a:t>5/17/2017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81E6580-B9EC-43B6-BB55-B540F6816EEC}" type="slidenum">
              <a:rPr lang="en-US" smtClean="0"/>
              <a:t>‹#›</a:t>
            </a:fld>
            <a:endParaRPr lang="en-US"/>
          </a:p>
        </p:txBody>
      </p:sp>
    </p:spTree>
    <p:extLst>
      <p:ext uri="{BB962C8B-B14F-4D97-AF65-F5344CB8AC3E}">
        <p14:creationId xmlns:p14="http://schemas.microsoft.com/office/powerpoint/2010/main" val="352620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1AEB2B2-775A-498D-96BD-240F894F7D48}" type="datetimeFigureOut">
              <a:rPr lang="en-US" smtClean="0"/>
              <a:t>5/17/2017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81E6580-B9EC-43B6-BB55-B540F6816EEC}" type="slidenum">
              <a:rPr lang="en-US" smtClean="0"/>
              <a:t>‹#›</a:t>
            </a:fld>
            <a:endParaRPr lang="en-US"/>
          </a:p>
        </p:txBody>
      </p:sp>
    </p:spTree>
    <p:extLst>
      <p:ext uri="{BB962C8B-B14F-4D97-AF65-F5344CB8AC3E}">
        <p14:creationId xmlns:p14="http://schemas.microsoft.com/office/powerpoint/2010/main" val="1510891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1AEB2B2-775A-498D-96BD-240F894F7D48}" type="datetimeFigureOut">
              <a:rPr lang="en-US" smtClean="0"/>
              <a:t>5/17/2017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81E6580-B9EC-43B6-BB55-B540F6816EEC}" type="slidenum">
              <a:rPr lang="en-US" smtClean="0"/>
              <a:t>‹#›</a:t>
            </a:fld>
            <a:endParaRPr lang="en-US"/>
          </a:p>
        </p:txBody>
      </p:sp>
    </p:spTree>
    <p:extLst>
      <p:ext uri="{BB962C8B-B14F-4D97-AF65-F5344CB8AC3E}">
        <p14:creationId xmlns:p14="http://schemas.microsoft.com/office/powerpoint/2010/main" val="15983324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1AEB2B2-775A-498D-96BD-240F894F7D48}" type="datetimeFigureOut">
              <a:rPr lang="en-US" smtClean="0"/>
              <a:t>5/17/2017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81E6580-B9EC-43B6-BB55-B540F6816EEC}" type="slidenum">
              <a:rPr lang="en-US" smtClean="0"/>
              <a:t>‹#›</a:t>
            </a:fld>
            <a:endParaRPr lang="en-US"/>
          </a:p>
        </p:txBody>
      </p:sp>
    </p:spTree>
    <p:extLst>
      <p:ext uri="{BB962C8B-B14F-4D97-AF65-F5344CB8AC3E}">
        <p14:creationId xmlns:p14="http://schemas.microsoft.com/office/powerpoint/2010/main" val="28500982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1AEB2B2-775A-498D-96BD-240F894F7D48}" type="datetimeFigureOut">
              <a:rPr lang="en-US" smtClean="0"/>
              <a:t>5/17/2017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81E6580-B9EC-43B6-BB55-B540F6816EEC}" type="slidenum">
              <a:rPr lang="en-US" smtClean="0"/>
              <a:t>‹#›</a:t>
            </a:fld>
            <a:endParaRPr lang="en-US"/>
          </a:p>
        </p:txBody>
      </p:sp>
    </p:spTree>
    <p:extLst>
      <p:ext uri="{BB962C8B-B14F-4D97-AF65-F5344CB8AC3E}">
        <p14:creationId xmlns:p14="http://schemas.microsoft.com/office/powerpoint/2010/main" val="27390835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19000"/>
            <a:lum/>
          </a:blip>
          <a:srcRect/>
          <a:stretch>
            <a:fillRect t="-17000" b="-17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1AEB2B2-775A-498D-96BD-240F894F7D48}" type="datetimeFigureOut">
              <a:rPr lang="en-US" smtClean="0"/>
              <a:t>5/17/2017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81E6580-B9EC-43B6-BB55-B540F6816EEC}" type="slidenum">
              <a:rPr lang="en-US" smtClean="0"/>
              <a:t>‹#›</a:t>
            </a:fld>
            <a:endParaRPr lang="en-US"/>
          </a:p>
        </p:txBody>
      </p:sp>
    </p:spTree>
    <p:extLst>
      <p:ext uri="{BB962C8B-B14F-4D97-AF65-F5344CB8AC3E}">
        <p14:creationId xmlns:p14="http://schemas.microsoft.com/office/powerpoint/2010/main" val="28793455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4000"/>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223492" y="491298"/>
            <a:ext cx="9444507" cy="2380691"/>
          </a:xfrm>
        </p:spPr>
        <p:txBody>
          <a:bodyPr/>
          <a:lstStyle/>
          <a:p>
            <a:r>
              <a:rPr lang="en-US" b="1" i="1" dirty="0" smtClean="0">
                <a:solidFill>
                  <a:schemeClr val="accent6">
                    <a:lumMod val="75000"/>
                  </a:schemeClr>
                </a:solidFill>
              </a:rPr>
              <a:t>Woodland Public Schools</a:t>
            </a:r>
            <a:endParaRPr lang="en-US" b="1" i="1" dirty="0">
              <a:solidFill>
                <a:schemeClr val="accent6">
                  <a:lumMod val="75000"/>
                </a:schemeClr>
              </a:solidFill>
            </a:endParaRPr>
          </a:p>
        </p:txBody>
      </p:sp>
      <p:sp>
        <p:nvSpPr>
          <p:cNvPr id="3" name="Subtitle 2"/>
          <p:cNvSpPr>
            <a:spLocks noGrp="1"/>
          </p:cNvSpPr>
          <p:nvPr>
            <p:ph type="subTitle" idx="1"/>
          </p:nvPr>
        </p:nvSpPr>
        <p:spPr>
          <a:xfrm>
            <a:off x="1373746" y="4168708"/>
            <a:ext cx="9144000" cy="1655762"/>
          </a:xfrm>
        </p:spPr>
        <p:txBody>
          <a:bodyPr>
            <a:normAutofit/>
          </a:bodyPr>
          <a:lstStyle/>
          <a:p>
            <a:r>
              <a:rPr lang="en-US" sz="3600" dirty="0" smtClean="0">
                <a:solidFill>
                  <a:schemeClr val="accent6">
                    <a:lumMod val="75000"/>
                  </a:schemeClr>
                </a:solidFill>
              </a:rPr>
              <a:t>Facilities </a:t>
            </a:r>
            <a:r>
              <a:rPr lang="en-US" sz="3600" dirty="0">
                <a:solidFill>
                  <a:schemeClr val="accent6">
                    <a:lumMod val="75000"/>
                  </a:schemeClr>
                </a:solidFill>
              </a:rPr>
              <a:t>and </a:t>
            </a:r>
            <a:r>
              <a:rPr lang="en-US" sz="3600" dirty="0" smtClean="0">
                <a:solidFill>
                  <a:schemeClr val="accent6">
                    <a:lumMod val="75000"/>
                  </a:schemeClr>
                </a:solidFill>
              </a:rPr>
              <a:t>Safety </a:t>
            </a:r>
          </a:p>
          <a:p>
            <a:r>
              <a:rPr lang="en-US" sz="3600" dirty="0" smtClean="0">
                <a:solidFill>
                  <a:schemeClr val="accent6">
                    <a:lumMod val="75000"/>
                  </a:schemeClr>
                </a:solidFill>
              </a:rPr>
              <a:t>April </a:t>
            </a:r>
            <a:r>
              <a:rPr lang="en-US" sz="3600" dirty="0" smtClean="0">
                <a:solidFill>
                  <a:schemeClr val="accent6">
                    <a:lumMod val="75000"/>
                  </a:schemeClr>
                </a:solidFill>
              </a:rPr>
              <a:t>2017 report </a:t>
            </a:r>
            <a:endParaRPr lang="en-US" sz="3600" dirty="0">
              <a:solidFill>
                <a:schemeClr val="accent6">
                  <a:lumMod val="75000"/>
                </a:schemeClr>
              </a:solidFill>
            </a:endParaRPr>
          </a:p>
        </p:txBody>
      </p:sp>
    </p:spTree>
    <p:extLst>
      <p:ext uri="{BB962C8B-B14F-4D97-AF65-F5344CB8AC3E}">
        <p14:creationId xmlns:p14="http://schemas.microsoft.com/office/powerpoint/2010/main" val="11562438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7726" y="154224"/>
            <a:ext cx="11727957" cy="817916"/>
          </a:xfrm>
          <a:prstGeom prst="rect">
            <a:avLst/>
          </a:prstGeom>
        </p:spPr>
        <p:txBody>
          <a:bodyPr wrap="square">
            <a:spAutoFit/>
          </a:bodyPr>
          <a:lstStyle/>
          <a:p>
            <a:pPr>
              <a:lnSpc>
                <a:spcPct val="115000"/>
              </a:lnSpc>
            </a:pPr>
            <a:r>
              <a:rPr lang="en-US" sz="2400" i="1" dirty="0" smtClean="0">
                <a:effectLst/>
                <a:latin typeface="Calibri" panose="020F0502020204030204" pitchFamily="34" charset="0"/>
                <a:ea typeface="Calibri" panose="020F0502020204030204" pitchFamily="34" charset="0"/>
                <a:cs typeface="Times New Roman" panose="02020603050405020304" pitchFamily="18" charset="0"/>
              </a:rPr>
              <a:t>FACILITIES REPORT</a:t>
            </a:r>
          </a:p>
          <a:p>
            <a:pPr>
              <a:lnSpc>
                <a:spcPct val="115000"/>
              </a:lnSpc>
            </a:pPr>
            <a:endParaRPr lang="en-US" sz="1700" b="1" u="sng" dirty="0">
              <a:latin typeface="Calibri" panose="020F0502020204030204" pitchFamily="34" charset="0"/>
              <a:ea typeface="Calibri" panose="020F0502020204030204" pitchFamily="34" charset="0"/>
              <a:cs typeface="Times New Roman" panose="02020603050405020304" pitchFamily="18" charset="0"/>
            </a:endParaRPr>
          </a:p>
        </p:txBody>
      </p:sp>
      <p:sp>
        <p:nvSpPr>
          <p:cNvPr id="5" name="Rectangle 4"/>
          <p:cNvSpPr/>
          <p:nvPr/>
        </p:nvSpPr>
        <p:spPr>
          <a:xfrm>
            <a:off x="277383" y="563182"/>
            <a:ext cx="11388642" cy="6144759"/>
          </a:xfrm>
          <a:prstGeom prst="rect">
            <a:avLst/>
          </a:prstGeom>
        </p:spPr>
        <p:txBody>
          <a:bodyPr wrap="square">
            <a:spAutoFit/>
          </a:bodyPr>
          <a:lstStyle/>
          <a:p>
            <a:pPr>
              <a:lnSpc>
                <a:spcPct val="115000"/>
              </a:lnSpc>
            </a:pPr>
            <a:r>
              <a:rPr lang="en-US" u="sng" dirty="0">
                <a:latin typeface="Calibri" panose="020F0502020204030204" pitchFamily="34" charset="0"/>
                <a:ea typeface="Calibri" panose="020F0502020204030204" pitchFamily="34" charset="0"/>
                <a:cs typeface="Times New Roman" panose="02020603050405020304" pitchFamily="18" charset="0"/>
              </a:rPr>
              <a:t>Summer </a:t>
            </a:r>
            <a:r>
              <a:rPr lang="en-US" u="sng" dirty="0" smtClean="0">
                <a:latin typeface="Calibri" panose="020F0502020204030204" pitchFamily="34" charset="0"/>
                <a:ea typeface="Calibri" panose="020F0502020204030204" pitchFamily="34" charset="0"/>
                <a:cs typeface="Times New Roman" panose="02020603050405020304" pitchFamily="18" charset="0"/>
              </a:rPr>
              <a:t>work</a:t>
            </a:r>
            <a:endParaRPr lang="en-US"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r>
              <a:rPr lang="en-US" dirty="0" smtClean="0">
                <a:latin typeface="Calibri" panose="020F0502020204030204" pitchFamily="34" charset="0"/>
                <a:ea typeface="Calibri" panose="020F0502020204030204" pitchFamily="34" charset="0"/>
                <a:cs typeface="Times New Roman" panose="02020603050405020304" pitchFamily="18" charset="0"/>
              </a:rPr>
              <a:t>We </a:t>
            </a:r>
            <a:r>
              <a:rPr lang="en-US" dirty="0">
                <a:latin typeface="Calibri" panose="020F0502020204030204" pitchFamily="34" charset="0"/>
                <a:ea typeface="Calibri" panose="020F0502020204030204" pitchFamily="34" charset="0"/>
                <a:cs typeface="Times New Roman" panose="02020603050405020304" pitchFamily="18" charset="0"/>
              </a:rPr>
              <a:t>will continue to </a:t>
            </a:r>
            <a:r>
              <a:rPr lang="en-US" dirty="0" smtClean="0">
                <a:latin typeface="Calibri" panose="020F0502020204030204" pitchFamily="34" charset="0"/>
                <a:ea typeface="Calibri" panose="020F0502020204030204" pitchFamily="34" charset="0"/>
                <a:cs typeface="Times New Roman" panose="02020603050405020304" pitchFamily="18" charset="0"/>
              </a:rPr>
              <a:t>focus on building </a:t>
            </a:r>
            <a:r>
              <a:rPr lang="en-US" dirty="0">
                <a:latin typeface="Calibri" panose="020F0502020204030204" pitchFamily="34" charset="0"/>
                <a:ea typeface="Calibri" panose="020F0502020204030204" pitchFamily="34" charset="0"/>
                <a:cs typeface="Times New Roman" panose="02020603050405020304" pitchFamily="18" charset="0"/>
              </a:rPr>
              <a:t>exteriors to protect the infrastructure of our buildings.  This summer I am ramping the paint team from 2 to 6 employees. Major items </a:t>
            </a:r>
            <a:r>
              <a:rPr lang="en-US" dirty="0" smtClean="0">
                <a:latin typeface="Calibri" panose="020F0502020204030204" pitchFamily="34" charset="0"/>
                <a:ea typeface="Calibri" panose="020F0502020204030204" pitchFamily="34" charset="0"/>
                <a:cs typeface="Times New Roman" panose="02020603050405020304" pitchFamily="18" charset="0"/>
              </a:rPr>
              <a:t>planned for this summer include: </a:t>
            </a:r>
            <a:endParaRPr lang="en-US"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r>
              <a:rPr lang="en-US" dirty="0">
                <a:latin typeface="Calibri" panose="020F0502020204030204" pitchFamily="34" charset="0"/>
                <a:ea typeface="Calibri" panose="020F0502020204030204" pitchFamily="34" charset="0"/>
                <a:cs typeface="Times New Roman" panose="02020603050405020304" pitchFamily="18" charset="0"/>
              </a:rPr>
              <a:t> </a:t>
            </a:r>
          </a:p>
          <a:p>
            <a:pPr marL="342900" marR="0" lvl="0" indent="-342900">
              <a:lnSpc>
                <a:spcPct val="115000"/>
              </a:lnSpc>
              <a:spcBef>
                <a:spcPts val="0"/>
              </a:spcBef>
              <a:spcAft>
                <a:spcPts val="0"/>
              </a:spcAft>
              <a:buFont typeface="Symbol" panose="05050102010706020507" pitchFamily="18" charset="2"/>
              <a:buChar char=""/>
            </a:pPr>
            <a:r>
              <a:rPr lang="en-US" dirty="0">
                <a:latin typeface="Calibri" panose="020F0502020204030204" pitchFamily="34" charset="0"/>
                <a:ea typeface="Calibri" panose="020F0502020204030204" pitchFamily="34" charset="0"/>
                <a:cs typeface="Times New Roman" panose="02020603050405020304" pitchFamily="18" charset="0"/>
              </a:rPr>
              <a:t>Paint and reside PO 2/3, 4/5, 6/7 Portable 11/12 will require major renovation, roof, siding paint ramps mold mitigation.</a:t>
            </a:r>
          </a:p>
          <a:p>
            <a:pPr marL="342900" marR="0" lvl="0" indent="-342900">
              <a:lnSpc>
                <a:spcPct val="115000"/>
              </a:lnSpc>
              <a:spcBef>
                <a:spcPts val="0"/>
              </a:spcBef>
              <a:spcAft>
                <a:spcPts val="0"/>
              </a:spcAft>
              <a:buFont typeface="Symbol" panose="05050102010706020507" pitchFamily="18" charset="2"/>
              <a:buChar char=""/>
            </a:pPr>
            <a:r>
              <a:rPr lang="en-US" dirty="0">
                <a:latin typeface="Calibri" panose="020F0502020204030204" pitchFamily="34" charset="0"/>
                <a:ea typeface="Calibri" panose="020F0502020204030204" pitchFamily="34" charset="0"/>
                <a:cs typeface="Times New Roman" panose="02020603050405020304" pitchFamily="18" charset="0"/>
              </a:rPr>
              <a:t>Add sidewalk to Green Gym from end of Green Hall</a:t>
            </a:r>
          </a:p>
          <a:p>
            <a:pPr marL="342900" marR="0" lvl="0" indent="-342900">
              <a:lnSpc>
                <a:spcPct val="115000"/>
              </a:lnSpc>
              <a:spcBef>
                <a:spcPts val="0"/>
              </a:spcBef>
              <a:spcAft>
                <a:spcPts val="0"/>
              </a:spcAft>
              <a:buFont typeface="Symbol" panose="05050102010706020507" pitchFamily="18" charset="2"/>
              <a:buChar char=""/>
            </a:pPr>
            <a:r>
              <a:rPr lang="en-US" dirty="0">
                <a:latin typeface="Calibri" panose="020F0502020204030204" pitchFamily="34" charset="0"/>
                <a:ea typeface="Calibri" panose="020F0502020204030204" pitchFamily="34" charset="0"/>
                <a:cs typeface="Times New Roman" panose="02020603050405020304" pitchFamily="18" charset="0"/>
              </a:rPr>
              <a:t>Multiple paving projects including seal coating existing paved areas and new pavement </a:t>
            </a:r>
          </a:p>
          <a:p>
            <a:pPr marL="342900" marR="0" lvl="0" indent="-342900">
              <a:lnSpc>
                <a:spcPct val="115000"/>
              </a:lnSpc>
              <a:spcBef>
                <a:spcPts val="0"/>
              </a:spcBef>
              <a:spcAft>
                <a:spcPts val="0"/>
              </a:spcAft>
              <a:buFont typeface="Symbol" panose="05050102010706020507" pitchFamily="18" charset="2"/>
              <a:buChar char=""/>
            </a:pPr>
            <a:r>
              <a:rPr lang="en-US" dirty="0">
                <a:latin typeface="Calibri" panose="020F0502020204030204" pitchFamily="34" charset="0"/>
                <a:ea typeface="Calibri" panose="020F0502020204030204" pitchFamily="34" charset="0"/>
                <a:cs typeface="Times New Roman" panose="02020603050405020304" pitchFamily="18" charset="0"/>
              </a:rPr>
              <a:t>Sandblasting areas at WPS and WIS that were tagged and painted over. We will apply  a treatment that seals the brick or concrete to prevent tagging </a:t>
            </a:r>
            <a:r>
              <a:rPr lang="en-US" dirty="0" smtClean="0">
                <a:latin typeface="Calibri" panose="020F0502020204030204" pitchFamily="34" charset="0"/>
                <a:ea typeface="Calibri" panose="020F0502020204030204" pitchFamily="34" charset="0"/>
                <a:cs typeface="Times New Roman" panose="02020603050405020304" pitchFamily="18" charset="0"/>
              </a:rPr>
              <a:t>from </a:t>
            </a:r>
            <a:r>
              <a:rPr lang="en-US" dirty="0">
                <a:latin typeface="Calibri" panose="020F0502020204030204" pitchFamily="34" charset="0"/>
                <a:ea typeface="Calibri" panose="020F0502020204030204" pitchFamily="34" charset="0"/>
                <a:cs typeface="Times New Roman" panose="02020603050405020304" pitchFamily="18" charset="0"/>
              </a:rPr>
              <a:t>sticking.  </a:t>
            </a:r>
          </a:p>
          <a:p>
            <a:pPr marL="342900" marR="0" lvl="0" indent="-342900">
              <a:lnSpc>
                <a:spcPct val="115000"/>
              </a:lnSpc>
              <a:spcBef>
                <a:spcPts val="0"/>
              </a:spcBef>
              <a:spcAft>
                <a:spcPts val="0"/>
              </a:spcAft>
              <a:buFont typeface="Symbol" panose="05050102010706020507" pitchFamily="18" charset="2"/>
              <a:buChar char=""/>
            </a:pPr>
            <a:r>
              <a:rPr lang="en-US" dirty="0">
                <a:latin typeface="Calibri" panose="020F0502020204030204" pitchFamily="34" charset="0"/>
                <a:ea typeface="Calibri" panose="020F0502020204030204" pitchFamily="34" charset="0"/>
                <a:cs typeface="Times New Roman" panose="02020603050405020304" pitchFamily="18" charset="0"/>
              </a:rPr>
              <a:t>Roofing replacement and repairs at WPS and WMS</a:t>
            </a:r>
          </a:p>
          <a:p>
            <a:pPr marL="342900" marR="0" lvl="0" indent="-342900">
              <a:lnSpc>
                <a:spcPct val="115000"/>
              </a:lnSpc>
              <a:spcBef>
                <a:spcPts val="0"/>
              </a:spcBef>
              <a:spcAft>
                <a:spcPts val="0"/>
              </a:spcAft>
              <a:buFont typeface="Symbol" panose="05050102010706020507" pitchFamily="18" charset="2"/>
              <a:buChar char=""/>
            </a:pPr>
            <a:r>
              <a:rPr lang="en-US" dirty="0">
                <a:latin typeface="Calibri" panose="020F0502020204030204" pitchFamily="34" charset="0"/>
                <a:ea typeface="Calibri" panose="020F0502020204030204" pitchFamily="34" charset="0"/>
                <a:cs typeface="Times New Roman" panose="02020603050405020304" pitchFamily="18" charset="0"/>
              </a:rPr>
              <a:t>Carpet replacement at WMS and select area in the K-wing at WPS</a:t>
            </a:r>
          </a:p>
          <a:p>
            <a:pPr marL="342900" marR="0" lvl="0" indent="-342900">
              <a:lnSpc>
                <a:spcPct val="115000"/>
              </a:lnSpc>
              <a:spcBef>
                <a:spcPts val="0"/>
              </a:spcBef>
              <a:spcAft>
                <a:spcPts val="0"/>
              </a:spcAft>
              <a:buFont typeface="Symbol" panose="05050102010706020507" pitchFamily="18" charset="2"/>
              <a:buChar char=""/>
            </a:pPr>
            <a:r>
              <a:rPr lang="en-US" dirty="0">
                <a:latin typeface="Calibri" panose="020F0502020204030204" pitchFamily="34" charset="0"/>
                <a:ea typeface="Calibri" panose="020F0502020204030204" pitchFamily="34" charset="0"/>
                <a:cs typeface="Times New Roman" panose="02020603050405020304" pitchFamily="18" charset="0"/>
              </a:rPr>
              <a:t>Camera system WPS (in progress) WIS and WMS</a:t>
            </a:r>
          </a:p>
          <a:p>
            <a:pPr marL="342900" marR="0" lvl="0" indent="-342900">
              <a:lnSpc>
                <a:spcPct val="115000"/>
              </a:lnSpc>
              <a:spcBef>
                <a:spcPts val="0"/>
              </a:spcBef>
              <a:spcAft>
                <a:spcPts val="0"/>
              </a:spcAft>
              <a:buFont typeface="Symbol" panose="05050102010706020507" pitchFamily="18" charset="2"/>
              <a:buChar char=""/>
            </a:pPr>
            <a:r>
              <a:rPr lang="en-US" dirty="0">
                <a:latin typeface="Calibri" panose="020F0502020204030204" pitchFamily="34" charset="0"/>
                <a:ea typeface="Calibri" panose="020F0502020204030204" pitchFamily="34" charset="0"/>
                <a:cs typeface="Times New Roman" panose="02020603050405020304" pitchFamily="18" charset="0"/>
              </a:rPr>
              <a:t>Portable install WIS </a:t>
            </a:r>
          </a:p>
          <a:p>
            <a:pPr marL="342900" marR="0" lvl="0" indent="-342900">
              <a:lnSpc>
                <a:spcPct val="115000"/>
              </a:lnSpc>
              <a:spcBef>
                <a:spcPts val="0"/>
              </a:spcBef>
              <a:spcAft>
                <a:spcPts val="0"/>
              </a:spcAft>
              <a:buFont typeface="Symbol" panose="05050102010706020507" pitchFamily="18" charset="2"/>
              <a:buChar char=""/>
            </a:pPr>
            <a:r>
              <a:rPr lang="en-US" dirty="0">
                <a:latin typeface="Calibri" panose="020F0502020204030204" pitchFamily="34" charset="0"/>
                <a:ea typeface="Calibri" panose="020F0502020204030204" pitchFamily="34" charset="0"/>
                <a:cs typeface="Times New Roman" panose="02020603050405020304" pitchFamily="18" charset="0"/>
              </a:rPr>
              <a:t>Paint building A WMS (wood shop, metal shop and IT building)</a:t>
            </a:r>
          </a:p>
          <a:p>
            <a:pPr marL="342900" marR="0" lvl="0" indent="-342900">
              <a:lnSpc>
                <a:spcPct val="115000"/>
              </a:lnSpc>
              <a:spcBef>
                <a:spcPts val="0"/>
              </a:spcBef>
              <a:spcAft>
                <a:spcPts val="0"/>
              </a:spcAft>
              <a:buFont typeface="Symbol" panose="05050102010706020507" pitchFamily="18" charset="2"/>
              <a:buChar char=""/>
            </a:pPr>
            <a:r>
              <a:rPr lang="en-US" dirty="0">
                <a:latin typeface="Calibri" panose="020F0502020204030204" pitchFamily="34" charset="0"/>
                <a:ea typeface="Calibri" panose="020F0502020204030204" pitchFamily="34" charset="0"/>
                <a:cs typeface="Times New Roman" panose="02020603050405020304" pitchFamily="18" charset="0"/>
              </a:rPr>
              <a:t>Prepping portable 461 and 463 at WMS for ELL and staff offices</a:t>
            </a:r>
          </a:p>
          <a:p>
            <a:pPr marL="342900" marR="0" lvl="0" indent="-342900">
              <a:lnSpc>
                <a:spcPct val="115000"/>
              </a:lnSpc>
              <a:spcBef>
                <a:spcPts val="0"/>
              </a:spcBef>
              <a:spcAft>
                <a:spcPts val="0"/>
              </a:spcAft>
              <a:buFont typeface="Symbol" panose="05050102010706020507" pitchFamily="18" charset="2"/>
              <a:buChar char=""/>
            </a:pPr>
            <a:r>
              <a:rPr lang="en-US" dirty="0">
                <a:latin typeface="Calibri" panose="020F0502020204030204" pitchFamily="34" charset="0"/>
                <a:ea typeface="Calibri" panose="020F0502020204030204" pitchFamily="34" charset="0"/>
                <a:cs typeface="Times New Roman" panose="02020603050405020304" pitchFamily="18" charset="0"/>
              </a:rPr>
              <a:t>LED conversion Green hallway, Yellow hallway and Commons </a:t>
            </a:r>
          </a:p>
          <a:p>
            <a:pPr marL="342900" marR="0" lvl="0" indent="-342900">
              <a:lnSpc>
                <a:spcPct val="115000"/>
              </a:lnSpc>
              <a:spcBef>
                <a:spcPts val="0"/>
              </a:spcBef>
              <a:spcAft>
                <a:spcPts val="0"/>
              </a:spcAft>
              <a:buFont typeface="Symbol" panose="05050102010706020507" pitchFamily="18" charset="2"/>
              <a:buChar char=""/>
            </a:pPr>
            <a:r>
              <a:rPr lang="en-US" dirty="0">
                <a:latin typeface="Calibri" panose="020F0502020204030204" pitchFamily="34" charset="0"/>
                <a:ea typeface="Calibri" panose="020F0502020204030204" pitchFamily="34" charset="0"/>
                <a:cs typeface="Times New Roman" panose="02020603050405020304" pitchFamily="18" charset="0"/>
              </a:rPr>
              <a:t>Numerous other projects around the district (60 in all)</a:t>
            </a:r>
          </a:p>
          <a:p>
            <a:pPr>
              <a:lnSpc>
                <a:spcPct val="115000"/>
              </a:lnSpc>
            </a:pPr>
            <a:r>
              <a:rPr lang="en-US" dirty="0">
                <a:latin typeface="Calibri" panose="020F0502020204030204" pitchFamily="34"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323768810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44696" y="1144046"/>
            <a:ext cx="11719775" cy="4524315"/>
          </a:xfrm>
          <a:prstGeom prst="rect">
            <a:avLst/>
          </a:prstGeom>
        </p:spPr>
        <p:txBody>
          <a:bodyPr wrap="square">
            <a:spAutoFit/>
          </a:bodyPr>
          <a:lstStyle/>
          <a:p>
            <a:r>
              <a:rPr lang="en-US" u="sng" dirty="0" smtClean="0"/>
              <a:t>Card </a:t>
            </a:r>
            <a:r>
              <a:rPr lang="en-US" u="sng" dirty="0"/>
              <a:t>key access system </a:t>
            </a:r>
            <a:endParaRPr lang="en-US" dirty="0"/>
          </a:p>
          <a:p>
            <a:r>
              <a:rPr lang="en-US" dirty="0"/>
              <a:t>Systems are up and running at WPS and WMS. We will move forward with WIS next week </a:t>
            </a:r>
          </a:p>
          <a:p>
            <a:r>
              <a:rPr lang="en-US" dirty="0"/>
              <a:t>WIS still needs to have the FOB systems removed along with the magnetic </a:t>
            </a:r>
            <a:r>
              <a:rPr lang="en-US" dirty="0" smtClean="0"/>
              <a:t>locks (employee </a:t>
            </a:r>
            <a:r>
              <a:rPr lang="en-US" dirty="0"/>
              <a:t>access points only). Key pads will replace the existing </a:t>
            </a:r>
            <a:r>
              <a:rPr lang="en-US" dirty="0" smtClean="0"/>
              <a:t>internal FOB </a:t>
            </a:r>
            <a:r>
              <a:rPr lang="en-US" dirty="0"/>
              <a:t>access points.  This work is scheduled for Wednesday 5/17. Installation was pretty uneventful so far and </a:t>
            </a:r>
            <a:r>
              <a:rPr lang="en-US" dirty="0" smtClean="0"/>
              <a:t>most employees </a:t>
            </a:r>
            <a:r>
              <a:rPr lang="en-US" dirty="0"/>
              <a:t>seem to like the easy access to the buildings (if they are badged). We have identified a few areas that need to be added, DO inner door and Special needs access at WPS.</a:t>
            </a:r>
          </a:p>
          <a:p>
            <a:r>
              <a:rPr lang="en-US" dirty="0"/>
              <a:t> </a:t>
            </a:r>
          </a:p>
          <a:p>
            <a:r>
              <a:rPr lang="en-US" u="sng" dirty="0"/>
              <a:t>Camera systems</a:t>
            </a:r>
            <a:endParaRPr lang="en-US" dirty="0"/>
          </a:p>
          <a:p>
            <a:r>
              <a:rPr lang="en-US" dirty="0"/>
              <a:t>8 cameras are installed at WPS, Getting ready to install WIS cameras next and will tackle the WMS complex during the summer. We are doing this project with in house labor as time permits, which </a:t>
            </a:r>
            <a:r>
              <a:rPr lang="en-US" dirty="0" smtClean="0"/>
              <a:t>is somewhat </a:t>
            </a:r>
            <a:r>
              <a:rPr lang="en-US" dirty="0"/>
              <a:t>slowing down the progress of this work </a:t>
            </a:r>
          </a:p>
          <a:p>
            <a:r>
              <a:rPr lang="en-US" dirty="0"/>
              <a:t> </a:t>
            </a:r>
          </a:p>
          <a:p>
            <a:r>
              <a:rPr lang="en-US" u="sng" dirty="0"/>
              <a:t>Portable install</a:t>
            </a:r>
            <a:endParaRPr lang="en-US" dirty="0"/>
          </a:p>
          <a:p>
            <a:r>
              <a:rPr lang="en-US" dirty="0"/>
              <a:t>WPS Permits in hand, final grade complete, well outer collar removed and well head cut to grade.  Received low voltage/simplex and fire quotes yesterday and plan to issue PO’s this week. Once high voltage plans are done they will be sent to department of Labor and Industries for plan review. I expect this to happen next week.</a:t>
            </a:r>
          </a:p>
        </p:txBody>
      </p:sp>
      <p:sp>
        <p:nvSpPr>
          <p:cNvPr id="6" name="TextBox 5"/>
          <p:cNvSpPr txBox="1"/>
          <p:nvPr/>
        </p:nvSpPr>
        <p:spPr>
          <a:xfrm>
            <a:off x="244696" y="399245"/>
            <a:ext cx="3537635" cy="461665"/>
          </a:xfrm>
          <a:prstGeom prst="rect">
            <a:avLst/>
          </a:prstGeom>
          <a:noFill/>
        </p:spPr>
        <p:txBody>
          <a:bodyPr wrap="none" rtlCol="0">
            <a:spAutoFit/>
          </a:bodyPr>
          <a:lstStyle/>
          <a:p>
            <a:r>
              <a:rPr lang="en-US" sz="2400" i="1" dirty="0" smtClean="0"/>
              <a:t>Facilities Report Continued</a:t>
            </a:r>
            <a:endParaRPr lang="en-US" sz="2400" i="1" dirty="0"/>
          </a:p>
        </p:txBody>
      </p:sp>
    </p:spTree>
    <p:extLst>
      <p:ext uri="{BB962C8B-B14F-4D97-AF65-F5344CB8AC3E}">
        <p14:creationId xmlns:p14="http://schemas.microsoft.com/office/powerpoint/2010/main" val="28044436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7440" y="313610"/>
            <a:ext cx="10515600" cy="626548"/>
          </a:xfrm>
        </p:spPr>
        <p:txBody>
          <a:bodyPr>
            <a:normAutofit/>
          </a:bodyPr>
          <a:lstStyle/>
          <a:p>
            <a:r>
              <a:rPr lang="en-US" sz="2800" b="1" dirty="0" smtClean="0"/>
              <a:t>FACILITY CHARTS – POWER COST AND WORK ORDER STATUS</a:t>
            </a:r>
            <a:endParaRPr lang="en-US" sz="2800" dirty="0"/>
          </a:p>
        </p:txBody>
      </p:sp>
      <p:pic>
        <p:nvPicPr>
          <p:cNvPr id="3" name="Picture 2"/>
          <p:cNvPicPr>
            <a:picLocks noChangeAspect="1"/>
          </p:cNvPicPr>
          <p:nvPr/>
        </p:nvPicPr>
        <p:blipFill>
          <a:blip r:embed="rId2"/>
          <a:stretch>
            <a:fillRect/>
          </a:stretch>
        </p:blipFill>
        <p:spPr>
          <a:xfrm>
            <a:off x="6038905" y="1218968"/>
            <a:ext cx="5883464" cy="3931231"/>
          </a:xfrm>
          <a:prstGeom prst="rect">
            <a:avLst/>
          </a:prstGeom>
        </p:spPr>
      </p:pic>
      <p:pic>
        <p:nvPicPr>
          <p:cNvPr id="8" name="Content Placeholder 7"/>
          <p:cNvPicPr>
            <a:picLocks noGrp="1" noChangeAspect="1"/>
          </p:cNvPicPr>
          <p:nvPr>
            <p:ph idx="1"/>
          </p:nvPr>
        </p:nvPicPr>
        <p:blipFill>
          <a:blip r:embed="rId3"/>
          <a:stretch>
            <a:fillRect/>
          </a:stretch>
        </p:blipFill>
        <p:spPr>
          <a:xfrm>
            <a:off x="228600" y="1218969"/>
            <a:ext cx="5416640" cy="3933150"/>
          </a:xfrm>
          <a:prstGeom prst="rect">
            <a:avLst/>
          </a:prstGeom>
        </p:spPr>
      </p:pic>
    </p:spTree>
    <p:extLst>
      <p:ext uri="{BB962C8B-B14F-4D97-AF65-F5344CB8AC3E}">
        <p14:creationId xmlns:p14="http://schemas.microsoft.com/office/powerpoint/2010/main" val="40789361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8798" y="650248"/>
            <a:ext cx="10515600" cy="626548"/>
          </a:xfrm>
        </p:spPr>
        <p:txBody>
          <a:bodyPr>
            <a:normAutofit fontScale="90000"/>
          </a:bodyPr>
          <a:lstStyle/>
          <a:p>
            <a:r>
              <a:rPr lang="en-US" sz="2800" b="1" dirty="0" smtClean="0"/>
              <a:t>FACILITY CHARTS – </a:t>
            </a:r>
            <a:r>
              <a:rPr lang="en-US" sz="2800" b="1" dirty="0" smtClean="0"/>
              <a:t/>
            </a:r>
            <a:br>
              <a:rPr lang="en-US" sz="2800" b="1" dirty="0" smtClean="0"/>
            </a:br>
            <a:r>
              <a:rPr lang="en-US" sz="2800" b="1" dirty="0" smtClean="0"/>
              <a:t>WATER USAGE</a:t>
            </a:r>
            <a:br>
              <a:rPr lang="en-US" sz="2800" b="1" dirty="0" smtClean="0"/>
            </a:br>
            <a:r>
              <a:rPr lang="en-US" sz="2800" b="1" dirty="0" smtClean="0"/>
              <a:t>WHS</a:t>
            </a:r>
            <a:r>
              <a:rPr lang="en-US" sz="2800" b="1" dirty="0" smtClean="0"/>
              <a:t>, WIS, WMS, WPS</a:t>
            </a:r>
            <a:endParaRPr lang="en-US" sz="2800" b="1" dirty="0"/>
          </a:p>
        </p:txBody>
      </p:sp>
      <p:pic>
        <p:nvPicPr>
          <p:cNvPr id="6" name="Content Placeholder 5"/>
          <p:cNvPicPr>
            <a:picLocks noGrp="1" noChangeAspect="1"/>
          </p:cNvPicPr>
          <p:nvPr>
            <p:ph idx="1"/>
          </p:nvPr>
        </p:nvPicPr>
        <p:blipFill>
          <a:blip r:embed="rId2"/>
          <a:stretch>
            <a:fillRect/>
          </a:stretch>
        </p:blipFill>
        <p:spPr>
          <a:xfrm>
            <a:off x="218798" y="2433931"/>
            <a:ext cx="3440777" cy="2095999"/>
          </a:xfrm>
          <a:prstGeom prst="rect">
            <a:avLst/>
          </a:prstGeom>
        </p:spPr>
      </p:pic>
      <p:pic>
        <p:nvPicPr>
          <p:cNvPr id="7" name="Picture 6"/>
          <p:cNvPicPr>
            <a:picLocks noChangeAspect="1"/>
          </p:cNvPicPr>
          <p:nvPr/>
        </p:nvPicPr>
        <p:blipFill>
          <a:blip r:embed="rId3"/>
          <a:stretch>
            <a:fillRect/>
          </a:stretch>
        </p:blipFill>
        <p:spPr>
          <a:xfrm>
            <a:off x="366990" y="4753837"/>
            <a:ext cx="3304583" cy="1996887"/>
          </a:xfrm>
          <a:prstGeom prst="rect">
            <a:avLst/>
          </a:prstGeom>
        </p:spPr>
      </p:pic>
      <p:pic>
        <p:nvPicPr>
          <p:cNvPr id="15" name="Picture 14"/>
          <p:cNvPicPr>
            <a:picLocks noChangeAspect="1"/>
          </p:cNvPicPr>
          <p:nvPr/>
        </p:nvPicPr>
        <p:blipFill>
          <a:blip r:embed="rId4"/>
          <a:stretch>
            <a:fillRect/>
          </a:stretch>
        </p:blipFill>
        <p:spPr>
          <a:xfrm>
            <a:off x="4156187" y="211933"/>
            <a:ext cx="3841849" cy="2129727"/>
          </a:xfrm>
          <a:prstGeom prst="rect">
            <a:avLst/>
          </a:prstGeom>
        </p:spPr>
      </p:pic>
      <p:pic>
        <p:nvPicPr>
          <p:cNvPr id="16" name="Picture 15"/>
          <p:cNvPicPr>
            <a:picLocks noChangeAspect="1"/>
          </p:cNvPicPr>
          <p:nvPr/>
        </p:nvPicPr>
        <p:blipFill>
          <a:blip r:embed="rId5"/>
          <a:stretch>
            <a:fillRect/>
          </a:stretch>
        </p:blipFill>
        <p:spPr>
          <a:xfrm>
            <a:off x="4156188" y="2433931"/>
            <a:ext cx="3841849" cy="2095999"/>
          </a:xfrm>
          <a:prstGeom prst="rect">
            <a:avLst/>
          </a:prstGeom>
        </p:spPr>
      </p:pic>
      <p:pic>
        <p:nvPicPr>
          <p:cNvPr id="18" name="Picture 17"/>
          <p:cNvPicPr>
            <a:picLocks noChangeAspect="1"/>
          </p:cNvPicPr>
          <p:nvPr/>
        </p:nvPicPr>
        <p:blipFill>
          <a:blip r:embed="rId6"/>
          <a:stretch>
            <a:fillRect/>
          </a:stretch>
        </p:blipFill>
        <p:spPr>
          <a:xfrm>
            <a:off x="4156188" y="4753836"/>
            <a:ext cx="3841848" cy="1996887"/>
          </a:xfrm>
          <a:prstGeom prst="rect">
            <a:avLst/>
          </a:prstGeom>
        </p:spPr>
      </p:pic>
      <p:pic>
        <p:nvPicPr>
          <p:cNvPr id="20" name="Picture 19"/>
          <p:cNvPicPr>
            <a:picLocks noChangeAspect="1"/>
          </p:cNvPicPr>
          <p:nvPr/>
        </p:nvPicPr>
        <p:blipFill>
          <a:blip r:embed="rId7"/>
          <a:stretch>
            <a:fillRect/>
          </a:stretch>
        </p:blipFill>
        <p:spPr>
          <a:xfrm>
            <a:off x="8385247" y="211933"/>
            <a:ext cx="3475074" cy="2129728"/>
          </a:xfrm>
          <a:prstGeom prst="rect">
            <a:avLst/>
          </a:prstGeom>
        </p:spPr>
      </p:pic>
      <p:pic>
        <p:nvPicPr>
          <p:cNvPr id="22" name="Picture 21"/>
          <p:cNvPicPr>
            <a:picLocks noChangeAspect="1"/>
          </p:cNvPicPr>
          <p:nvPr/>
        </p:nvPicPr>
        <p:blipFill>
          <a:blip r:embed="rId8"/>
          <a:stretch>
            <a:fillRect/>
          </a:stretch>
        </p:blipFill>
        <p:spPr>
          <a:xfrm>
            <a:off x="8385247" y="2433931"/>
            <a:ext cx="3475074" cy="2095999"/>
          </a:xfrm>
          <a:prstGeom prst="rect">
            <a:avLst/>
          </a:prstGeom>
        </p:spPr>
      </p:pic>
    </p:spTree>
    <p:extLst>
      <p:ext uri="{BB962C8B-B14F-4D97-AF65-F5344CB8AC3E}">
        <p14:creationId xmlns:p14="http://schemas.microsoft.com/office/powerpoint/2010/main" val="16959580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7000"/>
            <a:lum/>
          </a:blip>
          <a:srcRect/>
          <a:stretch>
            <a:fillRect t="-17000" b="-17000"/>
          </a:stretch>
        </a:blipFill>
        <a:effectLst/>
      </p:bgPr>
    </p:bg>
    <p:spTree>
      <p:nvGrpSpPr>
        <p:cNvPr id="1" name=""/>
        <p:cNvGrpSpPr/>
        <p:nvPr/>
      </p:nvGrpSpPr>
      <p:grpSpPr>
        <a:xfrm>
          <a:off x="0" y="0"/>
          <a:ext cx="0" cy="0"/>
          <a:chOff x="0" y="0"/>
          <a:chExt cx="0" cy="0"/>
        </a:xfrm>
      </p:grpSpPr>
      <p:sp>
        <p:nvSpPr>
          <p:cNvPr id="4" name="TextBox 3"/>
          <p:cNvSpPr txBox="1"/>
          <p:nvPr/>
        </p:nvSpPr>
        <p:spPr>
          <a:xfrm>
            <a:off x="604191" y="1188642"/>
            <a:ext cx="10615756" cy="4708981"/>
          </a:xfrm>
          <a:prstGeom prst="rect">
            <a:avLst/>
          </a:prstGeom>
          <a:noFill/>
        </p:spPr>
        <p:txBody>
          <a:bodyPr wrap="square" rtlCol="0">
            <a:spAutoFit/>
          </a:bodyPr>
          <a:lstStyle/>
          <a:p>
            <a:endParaRPr lang="en-US" sz="2000" dirty="0"/>
          </a:p>
          <a:p>
            <a:r>
              <a:rPr lang="en-US" sz="2000" u="sng" dirty="0" smtClean="0"/>
              <a:t>Accidents for the month </a:t>
            </a:r>
          </a:p>
          <a:p>
            <a:r>
              <a:rPr lang="en-US" sz="2000" dirty="0" smtClean="0"/>
              <a:t>There were a total of </a:t>
            </a:r>
            <a:r>
              <a:rPr lang="en-US" sz="2000" dirty="0" smtClean="0"/>
              <a:t>6 injuries/incidents </a:t>
            </a:r>
            <a:r>
              <a:rPr lang="en-US" sz="2000" dirty="0" smtClean="0"/>
              <a:t>in the </a:t>
            </a:r>
            <a:r>
              <a:rPr lang="en-US" sz="2000" dirty="0" smtClean="0"/>
              <a:t>month, 4 </a:t>
            </a:r>
            <a:r>
              <a:rPr lang="en-US" sz="2000" dirty="0" smtClean="0"/>
              <a:t>student, </a:t>
            </a:r>
            <a:r>
              <a:rPr lang="en-US" sz="2000" dirty="0" smtClean="0"/>
              <a:t>2 </a:t>
            </a:r>
            <a:r>
              <a:rPr lang="en-US" sz="2000" dirty="0" smtClean="0"/>
              <a:t>Staff  </a:t>
            </a:r>
          </a:p>
          <a:p>
            <a:endParaRPr lang="en-US" sz="2000" u="sng" dirty="0" smtClean="0"/>
          </a:p>
          <a:p>
            <a:r>
              <a:rPr lang="en-US" sz="2000" u="sng" dirty="0" smtClean="0"/>
              <a:t>Staff Accidents/Incidents </a:t>
            </a:r>
            <a:r>
              <a:rPr lang="en-US" sz="2000" u="sng" dirty="0" smtClean="0"/>
              <a:t>(2)</a:t>
            </a:r>
            <a:endParaRPr lang="en-US" sz="2000" u="sng" dirty="0" smtClean="0"/>
          </a:p>
          <a:p>
            <a:pPr marL="342900" indent="-342900">
              <a:buFont typeface="Arial" panose="020B0604020202020204" pitchFamily="34" charset="0"/>
              <a:buChar char="•"/>
            </a:pPr>
            <a:r>
              <a:rPr lang="en-US" sz="2000" dirty="0" smtClean="0"/>
              <a:t>WHS – Employee </a:t>
            </a:r>
            <a:r>
              <a:rPr lang="en-US" sz="2000" dirty="0" smtClean="0"/>
              <a:t>hit knee on podium </a:t>
            </a:r>
            <a:endParaRPr lang="en-US" sz="2000" dirty="0" smtClean="0"/>
          </a:p>
          <a:p>
            <a:pPr marL="342900" indent="-342900">
              <a:buFont typeface="Arial" panose="020B0604020202020204" pitchFamily="34" charset="0"/>
              <a:buChar char="•"/>
            </a:pPr>
            <a:r>
              <a:rPr lang="en-US" sz="2000" dirty="0" smtClean="0"/>
              <a:t>WPS </a:t>
            </a:r>
            <a:r>
              <a:rPr lang="en-US" sz="2000" dirty="0" smtClean="0"/>
              <a:t>– Employee was kicked </a:t>
            </a:r>
            <a:r>
              <a:rPr lang="en-US" sz="2000" dirty="0" smtClean="0"/>
              <a:t>during de-escalation activity</a:t>
            </a:r>
          </a:p>
          <a:p>
            <a:endParaRPr lang="en-US" sz="2000" dirty="0"/>
          </a:p>
          <a:p>
            <a:r>
              <a:rPr lang="en-US" sz="2000" u="sng" dirty="0" smtClean="0"/>
              <a:t>Student Accidents/injuries </a:t>
            </a:r>
            <a:r>
              <a:rPr lang="en-US" sz="2000" u="sng" dirty="0" smtClean="0"/>
              <a:t>(4) </a:t>
            </a:r>
            <a:endParaRPr lang="en-US" sz="2000" u="sng" dirty="0" smtClean="0"/>
          </a:p>
          <a:p>
            <a:pPr marL="342900" indent="-342900">
              <a:buFont typeface="Arial" panose="020B0604020202020204" pitchFamily="34" charset="0"/>
              <a:buChar char="•"/>
            </a:pPr>
            <a:r>
              <a:rPr lang="en-US" sz="2000" dirty="0" smtClean="0"/>
              <a:t>WHS – Student injured </a:t>
            </a:r>
            <a:r>
              <a:rPr lang="en-US" sz="2000" dirty="0" smtClean="0"/>
              <a:t>collar bone </a:t>
            </a:r>
            <a:r>
              <a:rPr lang="en-US" sz="2000" dirty="0" smtClean="0"/>
              <a:t>when playing soccer </a:t>
            </a:r>
            <a:r>
              <a:rPr lang="en-US" sz="2000" dirty="0" smtClean="0"/>
              <a:t> </a:t>
            </a:r>
            <a:endParaRPr lang="en-US" sz="2000" dirty="0" smtClean="0"/>
          </a:p>
          <a:p>
            <a:pPr marL="342900" indent="-342900">
              <a:buFont typeface="Arial" panose="020B0604020202020204" pitchFamily="34" charset="0"/>
              <a:buChar char="•"/>
            </a:pPr>
            <a:r>
              <a:rPr lang="en-US" sz="2000" dirty="0" smtClean="0"/>
              <a:t>WHS – Student dropped weight on foot while moving them </a:t>
            </a:r>
          </a:p>
          <a:p>
            <a:pPr marL="342900" indent="-342900">
              <a:buFont typeface="Arial" panose="020B0604020202020204" pitchFamily="34" charset="0"/>
              <a:buChar char="•"/>
            </a:pPr>
            <a:r>
              <a:rPr lang="en-US" sz="2000" dirty="0" smtClean="0"/>
              <a:t>WPS </a:t>
            </a:r>
            <a:r>
              <a:rPr lang="en-US" sz="2000" dirty="0" smtClean="0"/>
              <a:t>– Student </a:t>
            </a:r>
            <a:r>
              <a:rPr lang="en-US" sz="2000" dirty="0" smtClean="0"/>
              <a:t>slipped on play structure bruised </a:t>
            </a:r>
            <a:endParaRPr lang="en-US" sz="2000" dirty="0" smtClean="0"/>
          </a:p>
          <a:p>
            <a:pPr marL="342900" indent="-342900">
              <a:buFont typeface="Arial" panose="020B0604020202020204" pitchFamily="34" charset="0"/>
              <a:buChar char="•"/>
            </a:pPr>
            <a:r>
              <a:rPr lang="en-US" sz="2000" dirty="0" smtClean="0"/>
              <a:t>WPS  - Student </a:t>
            </a:r>
            <a:r>
              <a:rPr lang="en-US" sz="2000" dirty="0" smtClean="0"/>
              <a:t>got foot stuck on spiral bar on play structure  </a:t>
            </a:r>
            <a:endParaRPr lang="en-US" sz="2000" dirty="0" smtClean="0"/>
          </a:p>
          <a:p>
            <a:endParaRPr lang="en-US" sz="2000" dirty="0"/>
          </a:p>
          <a:p>
            <a:endParaRPr lang="en-US" sz="2000" b="1" u="sng" dirty="0"/>
          </a:p>
        </p:txBody>
      </p:sp>
      <p:sp>
        <p:nvSpPr>
          <p:cNvPr id="5" name="TextBox 4"/>
          <p:cNvSpPr txBox="1"/>
          <p:nvPr/>
        </p:nvSpPr>
        <p:spPr>
          <a:xfrm>
            <a:off x="312110" y="206062"/>
            <a:ext cx="1324080" cy="523220"/>
          </a:xfrm>
          <a:prstGeom prst="rect">
            <a:avLst/>
          </a:prstGeom>
          <a:noFill/>
        </p:spPr>
        <p:txBody>
          <a:bodyPr wrap="none" rtlCol="0">
            <a:spAutoFit/>
          </a:bodyPr>
          <a:lstStyle/>
          <a:p>
            <a:r>
              <a:rPr lang="en-US" sz="2800" i="1" dirty="0" smtClean="0"/>
              <a:t>SAFETY </a:t>
            </a:r>
            <a:endParaRPr lang="en-US" sz="2800" i="1" dirty="0"/>
          </a:p>
        </p:txBody>
      </p:sp>
    </p:spTree>
    <p:extLst>
      <p:ext uri="{BB962C8B-B14F-4D97-AF65-F5344CB8AC3E}">
        <p14:creationId xmlns:p14="http://schemas.microsoft.com/office/powerpoint/2010/main" val="31933113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312110" y="0"/>
            <a:ext cx="2549609" cy="523220"/>
          </a:xfrm>
          <a:prstGeom prst="rect">
            <a:avLst/>
          </a:prstGeom>
          <a:noFill/>
        </p:spPr>
        <p:txBody>
          <a:bodyPr wrap="none" rtlCol="0">
            <a:spAutoFit/>
          </a:bodyPr>
          <a:lstStyle/>
          <a:p>
            <a:r>
              <a:rPr lang="en-US" sz="2800" i="1" dirty="0" smtClean="0"/>
              <a:t>SAFETY CHARTS </a:t>
            </a:r>
            <a:endParaRPr lang="en-US" sz="2800" i="1" dirty="0"/>
          </a:p>
        </p:txBody>
      </p:sp>
      <p:pic>
        <p:nvPicPr>
          <p:cNvPr id="3" name="Picture 2"/>
          <p:cNvPicPr>
            <a:picLocks noChangeAspect="1"/>
          </p:cNvPicPr>
          <p:nvPr/>
        </p:nvPicPr>
        <p:blipFill>
          <a:blip r:embed="rId2"/>
          <a:stretch>
            <a:fillRect/>
          </a:stretch>
        </p:blipFill>
        <p:spPr>
          <a:xfrm>
            <a:off x="590762" y="507918"/>
            <a:ext cx="5037878" cy="2786113"/>
          </a:xfrm>
          <a:prstGeom prst="rect">
            <a:avLst/>
          </a:prstGeom>
        </p:spPr>
      </p:pic>
      <p:pic>
        <p:nvPicPr>
          <p:cNvPr id="4" name="Picture 3"/>
          <p:cNvPicPr>
            <a:picLocks noChangeAspect="1"/>
          </p:cNvPicPr>
          <p:nvPr/>
        </p:nvPicPr>
        <p:blipFill>
          <a:blip r:embed="rId3"/>
          <a:stretch>
            <a:fillRect/>
          </a:stretch>
        </p:blipFill>
        <p:spPr>
          <a:xfrm>
            <a:off x="6091866" y="507918"/>
            <a:ext cx="4986442" cy="2755631"/>
          </a:xfrm>
          <a:prstGeom prst="rect">
            <a:avLst/>
          </a:prstGeom>
        </p:spPr>
      </p:pic>
      <p:pic>
        <p:nvPicPr>
          <p:cNvPr id="5" name="Picture 4"/>
          <p:cNvPicPr>
            <a:picLocks noChangeAspect="1"/>
          </p:cNvPicPr>
          <p:nvPr/>
        </p:nvPicPr>
        <p:blipFill>
          <a:blip r:embed="rId4"/>
          <a:stretch>
            <a:fillRect/>
          </a:stretch>
        </p:blipFill>
        <p:spPr>
          <a:xfrm>
            <a:off x="590762" y="3469870"/>
            <a:ext cx="5037878" cy="3018853"/>
          </a:xfrm>
          <a:prstGeom prst="rect">
            <a:avLst/>
          </a:prstGeom>
        </p:spPr>
      </p:pic>
      <p:pic>
        <p:nvPicPr>
          <p:cNvPr id="7" name="Picture 6"/>
          <p:cNvPicPr>
            <a:picLocks noChangeAspect="1"/>
          </p:cNvPicPr>
          <p:nvPr/>
        </p:nvPicPr>
        <p:blipFill>
          <a:blip r:embed="rId5"/>
          <a:stretch>
            <a:fillRect/>
          </a:stretch>
        </p:blipFill>
        <p:spPr>
          <a:xfrm>
            <a:off x="6091866" y="3469870"/>
            <a:ext cx="4986442" cy="3018853"/>
          </a:xfrm>
          <a:prstGeom prst="rect">
            <a:avLst/>
          </a:prstGeom>
        </p:spPr>
      </p:pic>
    </p:spTree>
    <p:extLst>
      <p:ext uri="{BB962C8B-B14F-4D97-AF65-F5344CB8AC3E}">
        <p14:creationId xmlns:p14="http://schemas.microsoft.com/office/powerpoint/2010/main" val="124918055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12686</TotalTime>
  <Words>260</Words>
  <Application>Microsoft Office PowerPoint</Application>
  <PresentationFormat>Widescreen</PresentationFormat>
  <Paragraphs>47</Paragraphs>
  <Slides>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vt:i4>
      </vt:variant>
    </vt:vector>
  </HeadingPairs>
  <TitlesOfParts>
    <vt:vector size="13" baseType="lpstr">
      <vt:lpstr>Arial</vt:lpstr>
      <vt:lpstr>Calibri</vt:lpstr>
      <vt:lpstr>Calibri Light</vt:lpstr>
      <vt:lpstr>Symbol</vt:lpstr>
      <vt:lpstr>Times New Roman</vt:lpstr>
      <vt:lpstr>Office Theme</vt:lpstr>
      <vt:lpstr>Woodland Public Schools</vt:lpstr>
      <vt:lpstr>PowerPoint Presentation</vt:lpstr>
      <vt:lpstr>PowerPoint Presentation</vt:lpstr>
      <vt:lpstr>FACILITY CHARTS – POWER COST AND WORK ORDER STATUS</vt:lpstr>
      <vt:lpstr>FACILITY CHARTS –  WATER USAGE WHS, WIS, WMS, WPS</vt:lpstr>
      <vt:lpstr>PowerPoint Presentation</vt:lpstr>
      <vt:lpstr>PowerPoint Presentation</vt:lpstr>
    </vt:vector>
  </TitlesOfParts>
  <Company>Woodland School District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Facilities and Safety</dc:title>
  <dc:creator>Landrigan, Scott</dc:creator>
  <cp:lastModifiedBy>Landrigan, Scott</cp:lastModifiedBy>
  <cp:revision>188</cp:revision>
  <dcterms:created xsi:type="dcterms:W3CDTF">2016-04-19T23:51:26Z</dcterms:created>
  <dcterms:modified xsi:type="dcterms:W3CDTF">2017-05-17T17:09:43Z</dcterms:modified>
</cp:coreProperties>
</file>